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58" r:id="rId6"/>
    <p:sldId id="259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B71D-6AD7-4390-9316-764E6BBD66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0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6F74F-3F61-472E-BD03-34F0E2F814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1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00C90-597E-4593-8ED5-8B9936AEC6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85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F7B55-8466-4D2D-88B3-A66CE0CFAE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23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7D5D9-DB71-47A3-A2F5-3C93E717ED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7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D6F2E-C4DC-4B20-8F25-EBE0179FE99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4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A3A4B-DAE6-4FEF-8676-1417EDE1A7C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18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2707E-B57C-47EF-9F81-FF7DF7D967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6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95BB0-CC93-48CD-8233-DFB7A92D2E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8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66369-8F75-493A-8A89-5E04955147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48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2A7C1-BB6C-48B8-A7DF-9FAC65F787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66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8393E0-39AE-4FDA-9687-D85848F85BB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adugasosch42.narod.ru/zdorov/o_vitaminah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412776"/>
            <a:ext cx="8424863" cy="183006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МУНИЦИПАЛЬНОЕ ОБЩЕОБРАЗОВАТЕЛЬНОЕ УЧРЕЖДЕНИЕ</a:t>
            </a:r>
            <a:br>
              <a:rPr lang="ru-RU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СРЕДНЯЯ ШКОЛА ИМЕНИ В.М. КОМАРОВА С УГЛУБЛЁННЫМ ИЗУЧЕНИЕМ АНГЛИЙСКОГО ЯЗЫКА</a:t>
            </a:r>
            <a:br>
              <a:rPr lang="ru-RU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ЗАТО ЗВЁЗДНЫЙ ГОРОДОК</a:t>
            </a:r>
            <a:endParaRPr lang="ru-RU" sz="2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868863"/>
            <a:ext cx="8496300" cy="1655762"/>
          </a:xfrm>
        </p:spPr>
        <p:txBody>
          <a:bodyPr/>
          <a:lstStyle/>
          <a:p>
            <a:r>
              <a:rPr lang="ru-RU" b="1" i="1" dirty="0" smtClean="0">
                <a:solidFill>
                  <a:srgbClr val="FFFF99"/>
                </a:solidFill>
              </a:rPr>
              <a:t>О  </a:t>
            </a:r>
            <a:r>
              <a:rPr lang="ru-RU" b="1" i="1" dirty="0">
                <a:solidFill>
                  <a:srgbClr val="FFFF99"/>
                </a:solidFill>
              </a:rPr>
              <a:t>ЗДОРОВОМ  ПИТАНИИ…</a:t>
            </a:r>
          </a:p>
          <a:p>
            <a:r>
              <a:rPr lang="ru-RU" b="1" i="1" dirty="0" smtClean="0">
                <a:solidFill>
                  <a:srgbClr val="FFFF99"/>
                </a:solidFill>
              </a:rPr>
              <a:t>Классный </a:t>
            </a:r>
            <a:r>
              <a:rPr lang="ru-RU" b="1" i="1" dirty="0" smtClean="0">
                <a:solidFill>
                  <a:srgbClr val="FFFF99"/>
                </a:solidFill>
              </a:rPr>
              <a:t>час 28 ноября 2011 </a:t>
            </a:r>
            <a:r>
              <a:rPr lang="ru-RU" b="1" i="1" dirty="0" smtClean="0">
                <a:solidFill>
                  <a:srgbClr val="FFFF99"/>
                </a:solidFill>
              </a:rPr>
              <a:t>год</a:t>
            </a:r>
          </a:p>
          <a:p>
            <a:r>
              <a:rPr lang="ru-RU" sz="1800" b="1" i="1" dirty="0" smtClean="0">
                <a:solidFill>
                  <a:srgbClr val="FFFF99"/>
                </a:solidFill>
              </a:rPr>
              <a:t>Учитель  </a:t>
            </a:r>
            <a:r>
              <a:rPr lang="ru-RU" sz="1800" b="1" i="1" dirty="0" err="1" smtClean="0">
                <a:solidFill>
                  <a:srgbClr val="FFFF99"/>
                </a:solidFill>
              </a:rPr>
              <a:t>Пуляева</a:t>
            </a:r>
            <a:r>
              <a:rPr lang="ru-RU" sz="1800" b="1" i="1" dirty="0" smtClean="0">
                <a:solidFill>
                  <a:srgbClr val="FFFF99"/>
                </a:solidFill>
              </a:rPr>
              <a:t> Л.В.</a:t>
            </a:r>
            <a:endParaRPr lang="ru-RU" sz="1800" b="1" i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Что нам поможет?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Мы поговорили с вами о неправильном питании, а теперь назовем продукты, которые полезно есть, чтобы оставаться здоровыми: фрукты, овощи, рыбу, бобовые и т. д. </a:t>
            </a:r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Наши помощники – витамины!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r>
              <a:rPr lang="ru-RU" sz="1600" b="1" dirty="0">
                <a:solidFill>
                  <a:srgbClr val="003366"/>
                </a:solidFill>
              </a:rPr>
              <a:t>Хочешь быть спортивным ловким, 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Больше ешь чудо-морковки.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От ангины лечит он,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Замечательный лимон.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Может быть товарищ-друг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Это наш сердитый лук!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Во всех видах молодец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Наш хрустящий огурец.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И прибавит в спорте сил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Золотистый апельсин.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Вырастают чубы густо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Если на столе капуста.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Не забудем, друзья наши</a:t>
            </a:r>
          </a:p>
          <a:p>
            <a:r>
              <a:rPr lang="ru-RU" sz="1600" b="1" dirty="0">
                <a:solidFill>
                  <a:srgbClr val="003366"/>
                </a:solidFill>
              </a:rPr>
              <a:t> Витаминные все каши</a:t>
            </a:r>
            <a:r>
              <a:rPr lang="ru-RU" sz="1600" b="1" dirty="0" smtClean="0">
                <a:solidFill>
                  <a:srgbClr val="003366"/>
                </a:solidFill>
              </a:rPr>
              <a:t>.</a:t>
            </a:r>
          </a:p>
          <a:p>
            <a:endParaRPr lang="ru-RU" sz="1600" b="1" dirty="0">
              <a:solidFill>
                <a:srgbClr val="003366"/>
              </a:solidFill>
            </a:endParaRPr>
          </a:p>
          <a:p>
            <a:r>
              <a:rPr lang="ru-RU" sz="1600" dirty="0"/>
              <a:t>Реутов </a:t>
            </a:r>
            <a:r>
              <a:rPr lang="ru-RU" sz="1600" dirty="0" smtClean="0"/>
              <a:t>Степан   ученик </a:t>
            </a:r>
            <a:r>
              <a:rPr lang="ru-RU" sz="1600" dirty="0"/>
              <a:t>4 «А» класса</a:t>
            </a: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24744"/>
            <a:ext cx="1024508" cy="10245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770" y="2162639"/>
            <a:ext cx="1905000" cy="1905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24744"/>
            <a:ext cx="1905000" cy="1847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645024"/>
            <a:ext cx="1905000" cy="18383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424" y="4509757"/>
            <a:ext cx="1905000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Эта целебная трава…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r>
              <a:rPr lang="ru-RU" sz="2000" dirty="0" smtClean="0">
                <a:solidFill>
                  <a:srgbClr val="003366"/>
                </a:solidFill>
              </a:rPr>
              <a:t>2.	Древние греки и римляне не обходились без него ни в будни, ни в праздники. Высокие пищевые и целебные достоинства этого растения определяют более чем сорок вкусовых, витаминных и биологически активных веществ. Исследования американских ученых показали, что корни этого растения – идеальное средство для снижения артериального давления. </a:t>
            </a:r>
            <a:r>
              <a:rPr lang="ru-RU" sz="2000" dirty="0" smtClean="0">
                <a:solidFill>
                  <a:srgbClr val="FF0000"/>
                </a:solidFill>
              </a:rPr>
              <a:t>Сельдерей.</a:t>
            </a:r>
          </a:p>
          <a:p>
            <a:r>
              <a:rPr lang="ru-RU" sz="2000" dirty="0" smtClean="0">
                <a:solidFill>
                  <a:srgbClr val="003366"/>
                </a:solidFill>
              </a:rPr>
              <a:t>3.	В клубнях этого растения витаминов С и В вдвое, а солей железа втрое больше, чем в картофельных. Особенно полезно это растение для больных диабетом, страдающих малокровием, нарушениями обмена веществ и желудочными заболеваниями. </a:t>
            </a:r>
            <a:r>
              <a:rPr lang="ru-RU" sz="2000" dirty="0" smtClean="0">
                <a:solidFill>
                  <a:srgbClr val="FF0000"/>
                </a:solidFill>
              </a:rPr>
              <a:t>Топинамбур.</a:t>
            </a:r>
          </a:p>
          <a:p>
            <a:endParaRPr lang="ru-RU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Витамины под рукой: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r>
              <a:rPr lang="ru-RU" sz="2000" dirty="0" smtClean="0">
                <a:solidFill>
                  <a:srgbClr val="003366"/>
                </a:solidFill>
              </a:rPr>
              <a:t>4.	Употребление этого овоща очень полезно для зрения и для профилактики раковых заболеваний. Морковь</a:t>
            </a:r>
          </a:p>
          <a:p>
            <a:r>
              <a:rPr lang="ru-RU" sz="2000" dirty="0" smtClean="0">
                <a:solidFill>
                  <a:srgbClr val="003366"/>
                </a:solidFill>
              </a:rPr>
              <a:t>5.	Этот овощ улучшает обмен холестерина и является сильным </a:t>
            </a:r>
            <a:r>
              <a:rPr lang="ru-RU" sz="2000" dirty="0" err="1" smtClean="0">
                <a:solidFill>
                  <a:srgbClr val="003366"/>
                </a:solidFill>
              </a:rPr>
              <a:t>антиаллергеном</a:t>
            </a:r>
            <a:r>
              <a:rPr lang="ru-RU" sz="2000" dirty="0" smtClean="0">
                <a:solidFill>
                  <a:srgbClr val="003366"/>
                </a:solidFill>
              </a:rPr>
              <a:t>. </a:t>
            </a:r>
            <a:r>
              <a:rPr lang="ru-RU" sz="2000" dirty="0" smtClean="0">
                <a:solidFill>
                  <a:srgbClr val="FF0000"/>
                </a:solidFill>
              </a:rPr>
              <a:t>Капуста</a:t>
            </a:r>
          </a:p>
          <a:p>
            <a:r>
              <a:rPr lang="ru-RU" sz="2000" dirty="0" smtClean="0">
                <a:solidFill>
                  <a:srgbClr val="003366"/>
                </a:solidFill>
              </a:rPr>
              <a:t>6.	А этот овощ улучшает работу кишечника, снижает артериальное давление. Наличие йода в этом корнеплоде делает ее ценным для профилактики заболевания щитовидной железы и укрепления иммунитета. Обеспечивает организм фосфором, калием, кальцием, натрием и хлором. </a:t>
            </a:r>
            <a:r>
              <a:rPr lang="ru-RU" sz="2000" dirty="0" smtClean="0">
                <a:solidFill>
                  <a:srgbClr val="FF0000"/>
                </a:solidFill>
              </a:rPr>
              <a:t>Свекла </a:t>
            </a:r>
          </a:p>
          <a:p>
            <a:endParaRPr lang="ru-RU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Это полезно: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7.	Этот овощ малокалориен, зато в нем много фолиевой кислоты, а это значит, что он ускоряет вывод из организма холестерина, избытка воды и поваренной соли, усиливает способность инсулина понижать уровень сахара и способствует процессу образования эритроцитов в крови. </a:t>
            </a:r>
            <a:r>
              <a:rPr lang="ru-RU" sz="2000" dirty="0" smtClean="0">
                <a:solidFill>
                  <a:srgbClr val="FF0000"/>
                </a:solidFill>
              </a:rPr>
              <a:t>Баклажаны</a:t>
            </a:r>
          </a:p>
          <a:p>
            <a:endParaRPr lang="ru-RU" sz="2000" dirty="0" smtClean="0"/>
          </a:p>
          <a:p>
            <a:r>
              <a:rPr lang="ru-RU" sz="2000" dirty="0" smtClean="0"/>
              <a:t>8.	Обладают общеукрепляющим действием. Хороши для почек, сердечно-сосудистой системы. Обмена веществ. </a:t>
            </a:r>
            <a:r>
              <a:rPr lang="ru-RU" sz="2000" dirty="0" smtClean="0">
                <a:solidFill>
                  <a:srgbClr val="FF0000"/>
                </a:solidFill>
              </a:rPr>
              <a:t>Яблоки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245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Полезные и вкусные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9.	Повышают прочность капиллярных сосудов, оказывают </a:t>
            </a:r>
            <a:r>
              <a:rPr lang="ru-RU" sz="2000" dirty="0" err="1" smtClean="0"/>
              <a:t>противосклеротическое</a:t>
            </a:r>
            <a:r>
              <a:rPr lang="ru-RU" sz="2000" dirty="0" smtClean="0"/>
              <a:t> действие, способствует выведению из организма воды и поваренной соли. </a:t>
            </a:r>
            <a:r>
              <a:rPr lang="ru-RU" sz="2000" dirty="0" smtClean="0">
                <a:solidFill>
                  <a:srgbClr val="FF0000"/>
                </a:solidFill>
              </a:rPr>
              <a:t>Груши</a:t>
            </a:r>
          </a:p>
          <a:p>
            <a:r>
              <a:rPr lang="ru-RU" sz="2000" dirty="0" smtClean="0"/>
              <a:t>10.	Общеукрепляющие фрукты, полезные при малокровии. </a:t>
            </a:r>
            <a:r>
              <a:rPr lang="ru-RU" sz="2000" dirty="0" smtClean="0">
                <a:solidFill>
                  <a:srgbClr val="FF0000"/>
                </a:solidFill>
              </a:rPr>
              <a:t>Вишня, черешня</a:t>
            </a:r>
          </a:p>
          <a:p>
            <a:r>
              <a:rPr lang="ru-RU" sz="2000" dirty="0" smtClean="0"/>
              <a:t>11.	Улучшает пищеварение при атеросклерозе и гипертонической болезни. </a:t>
            </a:r>
            <a:r>
              <a:rPr lang="ru-RU" sz="2000" dirty="0" smtClean="0">
                <a:solidFill>
                  <a:srgbClr val="FF0000"/>
                </a:solidFill>
              </a:rPr>
              <a:t>Малина</a:t>
            </a:r>
          </a:p>
          <a:p>
            <a:r>
              <a:rPr lang="ru-RU" sz="2000" dirty="0" smtClean="0"/>
              <a:t>12.	Богата общеукрепляющим витамином С. </a:t>
            </a:r>
            <a:r>
              <a:rPr lang="ru-RU" sz="2000" dirty="0" smtClean="0">
                <a:solidFill>
                  <a:srgbClr val="FF0000"/>
                </a:solidFill>
              </a:rPr>
              <a:t>Черная смородина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287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sz="2400" b="1" dirty="0" smtClean="0">
                <a:solidFill>
                  <a:schemeClr val="accent5"/>
                </a:solidFill>
              </a:rPr>
              <a:t>ПИРАМИДА ЗДОРОВОГО ПИТАНИЯ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00344"/>
            <a:ext cx="4536503" cy="3988994"/>
          </a:xfrm>
        </p:spPr>
      </p:pic>
    </p:spTree>
    <p:extLst>
      <p:ext uri="{BB962C8B-B14F-4D97-AF65-F5344CB8AC3E}">
        <p14:creationId xmlns:p14="http://schemas.microsoft.com/office/powerpoint/2010/main" val="4719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НЕОБХОДИМО ПОМНИТЬ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правильном питании снижается заболеваемость учащихся, улучшается психологическое состояние детей, поднимается настроение,  а самое главное — повышается работоспособность и интерес к учебной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Интернет - ресурсы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ru-RU" sz="1200" u="sng" dirty="0"/>
              <a:t>Рисунки</a:t>
            </a:r>
          </a:p>
          <a:p>
            <a:r>
              <a:rPr lang="ru-RU" sz="1200" dirty="0"/>
              <a:t>http://</a:t>
            </a:r>
            <a:r>
              <a:rPr lang="ru-RU" sz="1200" dirty="0" smtClean="0"/>
              <a:t>go.mail.ru/search_images?q=FCoca-Cola1...</a:t>
            </a:r>
            <a:endParaRPr lang="ru-RU" sz="1200" dirty="0"/>
          </a:p>
          <a:p>
            <a:r>
              <a:rPr lang="ru-RU" sz="1200" dirty="0"/>
              <a:t>http://go.imgsmail.ru/imgpreview?u=http%3A//</a:t>
            </a:r>
            <a:r>
              <a:rPr lang="ru-RU" sz="1200" dirty="0" smtClean="0"/>
              <a:t>www.watermarket.ru/upload/images/2009%5F12%5F21/1614503.jpg&amp;mb=74</a:t>
            </a:r>
            <a:endParaRPr lang="ru-RU" sz="1200" dirty="0"/>
          </a:p>
          <a:p>
            <a:r>
              <a:rPr lang="ru-RU" sz="1200" dirty="0"/>
              <a:t>http://go.imgsmail.ru/imgpreview?u=http%3A//blogkislorod.ru/wp-content/uploads/2011/02/cola%5Ftaste%5Fof%5Fpepsi%5Fthumb.jpg&amp;mb=70</a:t>
            </a:r>
          </a:p>
          <a:p>
            <a:r>
              <a:rPr lang="ru-RU" sz="1200" dirty="0"/>
              <a:t>http://go.imgsmail.ru/imgpreview?u=http%3A//poisk-podbor.ru/middle/51/60200451.jpg&amp;mb=67</a:t>
            </a:r>
          </a:p>
          <a:p>
            <a:r>
              <a:rPr lang="ru-RU" sz="1200" dirty="0"/>
              <a:t>http://go.imgsmail.ru/imgpreview?u=http%3A//www.calorizator.ru/sites/default/files/imagecache/192/product/chips-lays-1.jpg&amp;mb=97</a:t>
            </a:r>
          </a:p>
          <a:p>
            <a:r>
              <a:rPr lang="ru-RU" sz="1200" dirty="0"/>
              <a:t>http://go.imgsmail.ru/imgpreview?u=http%3A//www.inshop24.ru/static/pimages/productimage-picture-00031049-101460%5Fjpg%5F620x620%5Fq85.jpg&amp;mb=96</a:t>
            </a:r>
          </a:p>
          <a:p>
            <a:r>
              <a:rPr lang="ru-RU" sz="1200" dirty="0"/>
              <a:t>http://go.imgsmail.ru/imgpreview?u=http%3A//www.calorizator.ru/sites/default/files/product/carrot-4.jpg&amp;mb=97</a:t>
            </a:r>
          </a:p>
          <a:p>
            <a:r>
              <a:rPr lang="ru-RU" sz="1200" dirty="0"/>
              <a:t>http://go.imgsmail.ru/imgpreview?u=http%3A//chudo-ogorod.ru/wp-content/uploads/2009/10/luk1.jpg&amp;mb=10</a:t>
            </a:r>
          </a:p>
          <a:p>
            <a:r>
              <a:rPr lang="ru-RU" sz="1200" dirty="0"/>
              <a:t>http://go.imgsmail.ru/imgpreview?u=http%3A//phenomenonsofhistory.com/site/wp-content/uploads/2010/07/768lemon.jpg&amp;mb=108</a:t>
            </a:r>
          </a:p>
          <a:p>
            <a:r>
              <a:rPr lang="ru-RU" sz="1200" dirty="0"/>
              <a:t>http://go.imgsmail.ru/imgpreview?u=http%3A//</a:t>
            </a:r>
            <a:r>
              <a:rPr lang="ru-RU" sz="1200" dirty="0" smtClean="0"/>
              <a:t>fitfan.ru/uploads/posts/2010-09/1284907051%5Fkapusta%5Fbelokachannaja.jpg&amp;mb=59</a:t>
            </a:r>
            <a:endParaRPr lang="ru-RU" sz="1200" dirty="0"/>
          </a:p>
          <a:p>
            <a:r>
              <a:rPr lang="ru-RU" sz="1200" dirty="0"/>
              <a:t>http://go.imgsmail.ru/imgpreview?u=http%3A//tvoi-ogorod.ru/wp-content/uploads/2011/02/cucumb.jpg&amp;mb=108</a:t>
            </a:r>
          </a:p>
          <a:p>
            <a:r>
              <a:rPr lang="ru-RU" sz="1200" u="sng" dirty="0"/>
              <a:t>стих про витамины</a:t>
            </a:r>
          </a:p>
          <a:p>
            <a:r>
              <a:rPr lang="ru-RU" sz="1200" dirty="0">
                <a:hlinkClick r:id="rId2"/>
              </a:rPr>
              <a:t>http://</a:t>
            </a:r>
            <a:r>
              <a:rPr lang="ru-RU" sz="1200" dirty="0" smtClean="0">
                <a:hlinkClick r:id="rId2"/>
              </a:rPr>
              <a:t>radugasosch42.narod.ru/zdorov/o_vitaminah.html</a:t>
            </a:r>
            <a:endParaRPr lang="ru-RU" sz="1200" dirty="0" smtClean="0"/>
          </a:p>
          <a:p>
            <a:r>
              <a:rPr lang="ru-RU" sz="1200" u="sng" dirty="0" smtClean="0"/>
              <a:t>Пирамида здорового питания</a:t>
            </a:r>
          </a:p>
          <a:p>
            <a:r>
              <a:rPr lang="en-US" sz="1200" dirty="0"/>
              <a:t>http://i066.radikal.ru/1006/2b/6abf1152c99e.jpg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433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Дать представление о том, какие </a:t>
            </a:r>
            <a:r>
              <a:rPr lang="ru-RU" dirty="0" smtClean="0"/>
              <a:t>продукты </a:t>
            </a:r>
            <a:r>
              <a:rPr lang="ru-RU" dirty="0"/>
              <a:t>полезные, а какие </a:t>
            </a:r>
            <a:r>
              <a:rPr lang="ru-RU" dirty="0" smtClean="0"/>
              <a:t>приносят   </a:t>
            </a:r>
            <a:r>
              <a:rPr lang="ru-RU" dirty="0"/>
              <a:t>вред</a:t>
            </a:r>
            <a:r>
              <a:rPr lang="ru-RU" dirty="0" smtClean="0"/>
              <a:t>;</a:t>
            </a:r>
          </a:p>
          <a:p>
            <a:r>
              <a:rPr lang="ru-RU" dirty="0"/>
              <a:t>Учить  детей выбирать полезные </a:t>
            </a:r>
            <a:r>
              <a:rPr lang="ru-RU" dirty="0" smtClean="0"/>
              <a:t>продукты;</a:t>
            </a:r>
          </a:p>
          <a:p>
            <a:r>
              <a:rPr lang="ru-RU" dirty="0"/>
              <a:t>Воспитывать </a:t>
            </a:r>
            <a:r>
              <a:rPr lang="ru-RU" dirty="0" smtClean="0"/>
              <a:t>бережное отношение </a:t>
            </a:r>
            <a:r>
              <a:rPr lang="ru-RU" dirty="0"/>
              <a:t>к своему </a:t>
            </a:r>
            <a:r>
              <a:rPr lang="ru-RU" dirty="0" smtClean="0"/>
              <a:t>здоровью;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07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>
                <a:solidFill>
                  <a:schemeClr val="bg1"/>
                </a:solidFill>
              </a:rPr>
              <a:t>Правила здорового образа жизни: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003366"/>
              </a:solidFill>
            </a:endParaRPr>
          </a:p>
          <a:p>
            <a:r>
              <a:rPr lang="ru-RU" dirty="0" smtClean="0">
                <a:solidFill>
                  <a:srgbClr val="003366"/>
                </a:solidFill>
              </a:rPr>
              <a:t>1. Правильное питание;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>2. Сон;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>3. Активная деятельность и активный отдых;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>4. Отказ от вредных привычек.</a:t>
            </a:r>
          </a:p>
          <a:p>
            <a:endParaRPr lang="ru-RU" dirty="0" smtClean="0">
              <a:solidFill>
                <a:srgbClr val="003366"/>
              </a:solidFill>
            </a:endParaRPr>
          </a:p>
          <a:p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Что  мы  пьём?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3600400" cy="27003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887626"/>
            <a:ext cx="2376264" cy="21861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700808"/>
            <a:ext cx="2808312" cy="28083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191790"/>
            <a:ext cx="2808312" cy="220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Что мы пьём…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r>
              <a:rPr lang="ru-RU" sz="1800" dirty="0" smtClean="0">
                <a:solidFill>
                  <a:srgbClr val="003366"/>
                </a:solidFill>
              </a:rPr>
              <a:t>В любом случае, важно знать, что именно в газированных напитках может реально принести вред. </a:t>
            </a:r>
            <a:r>
              <a:rPr lang="ru-RU" sz="1800" dirty="0" smtClean="0">
                <a:solidFill>
                  <a:srgbClr val="003366"/>
                </a:solidFill>
              </a:rPr>
              <a:t>В </a:t>
            </a:r>
            <a:r>
              <a:rPr lang="ru-RU" sz="1800" dirty="0" smtClean="0">
                <a:solidFill>
                  <a:srgbClr val="003366"/>
                </a:solidFill>
              </a:rPr>
              <a:t>0,33 л. </a:t>
            </a:r>
            <a:r>
              <a:rPr lang="ru-RU" sz="1800" dirty="0" err="1" smtClean="0">
                <a:solidFill>
                  <a:srgbClr val="003366"/>
                </a:solidFill>
              </a:rPr>
              <a:t>Pepsi-Cola</a:t>
            </a:r>
            <a:r>
              <a:rPr lang="ru-RU" sz="1800" dirty="0" smtClean="0">
                <a:solidFill>
                  <a:srgbClr val="003366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содержится 8 кусков сахара</a:t>
            </a:r>
            <a:r>
              <a:rPr lang="ru-RU" sz="1800" dirty="0" smtClean="0">
                <a:solidFill>
                  <a:srgbClr val="003366"/>
                </a:solidFill>
              </a:rPr>
              <a:t>. Мало кто стал бы пить такой сладкий чай или кофе. </a:t>
            </a:r>
          </a:p>
          <a:p>
            <a:r>
              <a:rPr lang="ru-RU" sz="1800" dirty="0" smtClean="0">
                <a:solidFill>
                  <a:srgbClr val="003366"/>
                </a:solidFill>
              </a:rPr>
              <a:t>Газировка </a:t>
            </a:r>
            <a:r>
              <a:rPr lang="ru-RU" sz="1800" dirty="0" smtClean="0">
                <a:solidFill>
                  <a:srgbClr val="FF0000"/>
                </a:solidFill>
              </a:rPr>
              <a:t>содержит кислоту, которая разъедает зубную эмаль </a:t>
            </a:r>
            <a:r>
              <a:rPr lang="ru-RU" sz="1800" dirty="0" smtClean="0">
                <a:solidFill>
                  <a:srgbClr val="003366"/>
                </a:solidFill>
              </a:rPr>
              <a:t>и способствует появлению кариеса. </a:t>
            </a:r>
          </a:p>
          <a:p>
            <a:r>
              <a:rPr lang="ru-RU" sz="1800" dirty="0" smtClean="0">
                <a:solidFill>
                  <a:srgbClr val="003366"/>
                </a:solidFill>
              </a:rPr>
              <a:t>Также газировки </a:t>
            </a:r>
            <a:r>
              <a:rPr lang="ru-RU" sz="1800" dirty="0" smtClean="0">
                <a:solidFill>
                  <a:srgbClr val="FF0000"/>
                </a:solidFill>
              </a:rPr>
              <a:t>содержат углекислый газ</a:t>
            </a:r>
            <a:r>
              <a:rPr lang="ru-RU" sz="1800" dirty="0" smtClean="0">
                <a:solidFill>
                  <a:srgbClr val="003366"/>
                </a:solidFill>
              </a:rPr>
              <a:t>, который возбуждает  желудочную секрецию, повышает кислотность и способствует метеоризму. </a:t>
            </a:r>
            <a:endParaRPr lang="ru-RU" sz="1800" dirty="0" smtClean="0">
              <a:solidFill>
                <a:srgbClr val="003366"/>
              </a:solidFill>
            </a:endParaRPr>
          </a:p>
          <a:p>
            <a:r>
              <a:rPr lang="ru-RU" sz="1800" dirty="0" smtClean="0">
                <a:solidFill>
                  <a:srgbClr val="003366"/>
                </a:solidFill>
              </a:rPr>
              <a:t>Ну </a:t>
            </a:r>
            <a:r>
              <a:rPr lang="ru-RU" sz="1800" dirty="0" smtClean="0">
                <a:solidFill>
                  <a:srgbClr val="003366"/>
                </a:solidFill>
              </a:rPr>
              <a:t>и разумеется </a:t>
            </a:r>
            <a:r>
              <a:rPr lang="ru-RU" sz="1800" dirty="0" smtClean="0">
                <a:solidFill>
                  <a:srgbClr val="FF0000"/>
                </a:solidFill>
              </a:rPr>
              <a:t>кофеин</a:t>
            </a:r>
            <a:r>
              <a:rPr lang="ru-RU" sz="1800" dirty="0" smtClean="0">
                <a:solidFill>
                  <a:srgbClr val="003366"/>
                </a:solidFill>
              </a:rPr>
              <a:t>. Если злоупотреблять напитком, можно получить кофеиновую зависимость или интоксикацию. Ее признаки - беспокойство, возбуждение, бессонница, желудочные боли, судороги, тахикардия и пр. В некоторых дозах кофеин может быть смертельным.</a:t>
            </a:r>
          </a:p>
          <a:p>
            <a:r>
              <a:rPr lang="ru-RU" sz="1800" dirty="0" smtClean="0">
                <a:solidFill>
                  <a:srgbClr val="003366"/>
                </a:solidFill>
              </a:rPr>
              <a:t>Пожалуй, самое коварное в газированной воде - </a:t>
            </a:r>
            <a:r>
              <a:rPr lang="ru-RU" sz="1800" dirty="0" smtClean="0">
                <a:solidFill>
                  <a:srgbClr val="FF0000"/>
                </a:solidFill>
              </a:rPr>
              <a:t>это тара. </a:t>
            </a:r>
            <a:r>
              <a:rPr lang="ru-RU" sz="1800" dirty="0" smtClean="0">
                <a:solidFill>
                  <a:srgbClr val="003366"/>
                </a:solidFill>
              </a:rPr>
              <a:t>Алюминиевые банки помогают разносить опасные заразные болезни. </a:t>
            </a:r>
            <a:endParaRPr lang="ru-RU" sz="1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Кока-кола с успехом заменяет бытовую химию.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r>
              <a:rPr lang="ru-RU" sz="1800" dirty="0" smtClean="0">
                <a:solidFill>
                  <a:srgbClr val="003366"/>
                </a:solidFill>
              </a:rPr>
              <a:t>История кока колы утверждает, что во многих штатах США дорожная полиция всегда имеет в патрульной машине 2 галлона Колы, чтобы смывать кровь с шоссе после аварии. </a:t>
            </a:r>
          </a:p>
          <a:p>
            <a:r>
              <a:rPr lang="ru-RU" sz="1800" dirty="0" smtClean="0">
                <a:solidFill>
                  <a:srgbClr val="003366"/>
                </a:solidFill>
              </a:rPr>
              <a:t>Чтобы почистить туалет, вылейте банку Колы в раковину и не смывайте в течение часа. </a:t>
            </a:r>
          </a:p>
          <a:p>
            <a:r>
              <a:rPr lang="ru-RU" sz="1800" dirty="0" smtClean="0">
                <a:solidFill>
                  <a:srgbClr val="003366"/>
                </a:solidFill>
              </a:rPr>
              <a:t>Чтобы удалить ржавые пятна с хромированного бампера машины, потрите бампер смятым листом алюминиевой фольги, смоченным в кока коле. </a:t>
            </a:r>
          </a:p>
          <a:p>
            <a:r>
              <a:rPr lang="ru-RU" sz="1800" dirty="0" smtClean="0">
                <a:solidFill>
                  <a:srgbClr val="003366"/>
                </a:solidFill>
              </a:rPr>
              <a:t>Чтобы раскрутить заржавевший болт, смочите тряпку кока колой и обмотайте ею болт на несколько минут. </a:t>
            </a:r>
          </a:p>
          <a:p>
            <a:r>
              <a:rPr lang="ru-RU" sz="1800" dirty="0" smtClean="0">
                <a:solidFill>
                  <a:srgbClr val="003366"/>
                </a:solidFill>
              </a:rPr>
              <a:t>Чтобы очистить одежду от загрязнения, вылейте банку кока колы на груду грязной одежды, добавьте стиральный порошок и постирайте в машине как обычно. Кола поможет избавиться от пятен. Кока кола также очистит стекла в автомобиле от дорожной пыли. </a:t>
            </a:r>
            <a:endParaRPr lang="ru-RU" sz="1800" dirty="0" smtClean="0">
              <a:solidFill>
                <a:srgbClr val="003366"/>
              </a:solidFill>
            </a:endParaRPr>
          </a:p>
          <a:p>
            <a:endParaRPr lang="ru-RU" sz="1800" dirty="0">
              <a:solidFill>
                <a:srgbClr val="003366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Вам  всё ещё  хочется баночку Колы?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Что мы едим…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74949"/>
            <a:ext cx="3040732" cy="304073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348880"/>
            <a:ext cx="3358480" cy="381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70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что мы едим?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r>
              <a:rPr lang="ru-RU" sz="2400" dirty="0" smtClean="0">
                <a:solidFill>
                  <a:srgbClr val="003366"/>
                </a:solidFill>
              </a:rPr>
              <a:t>Вкусовые качества чипсов и сухариков достигаются за счет применения различных </a:t>
            </a:r>
            <a:r>
              <a:rPr lang="ru-RU" sz="2400" dirty="0" err="1" smtClean="0">
                <a:solidFill>
                  <a:srgbClr val="003366"/>
                </a:solidFill>
              </a:rPr>
              <a:t>ароматизаторов</a:t>
            </a:r>
            <a:r>
              <a:rPr lang="ru-RU" sz="2400" dirty="0" smtClean="0">
                <a:solidFill>
                  <a:srgbClr val="003366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Известны коды пищевых добавок, которым по воздействию на организм человека можно дать следующие характеристики: </a:t>
            </a:r>
          </a:p>
          <a:p>
            <a:endParaRPr lang="ru-RU" sz="2400" dirty="0" smtClean="0">
              <a:solidFill>
                <a:srgbClr val="003366"/>
              </a:solidFill>
            </a:endParaRPr>
          </a:p>
          <a:p>
            <a:r>
              <a:rPr lang="ru-RU" sz="2400" dirty="0" smtClean="0">
                <a:solidFill>
                  <a:srgbClr val="003366"/>
                </a:solidFill>
              </a:rPr>
              <a:t>Запрещенные – Е103, Е105, Е111, Е121, Е123, Е125, Е126, Е130, Е152.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Опасные – Е102, Е110, Е120, Е124, Е127.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Подозрительные – Е104, Е122, Е141, Е150, Е171, Е173, Е180, Е241, Е477. </a:t>
            </a:r>
          </a:p>
          <a:p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Это надо знать: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r>
              <a:rPr lang="ru-RU" sz="2400" dirty="0" err="1" smtClean="0">
                <a:solidFill>
                  <a:srgbClr val="003366"/>
                </a:solidFill>
              </a:rPr>
              <a:t>Ракообразующие</a:t>
            </a:r>
            <a:r>
              <a:rPr lang="ru-RU" sz="2400" dirty="0" smtClean="0">
                <a:solidFill>
                  <a:srgbClr val="003366"/>
                </a:solidFill>
              </a:rPr>
              <a:t> – Е131, Е210-217, Е240, Е330.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Вызывающие расстройство кишечника – Е221-226.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Вредные для кожи – Е230-232, Е239.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Вызывающие нарушение давления – Е250, Е251.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Провоцирующие появление сыпи – Е311, Е312.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Повышающие холестерин – Е320, Е321. </a:t>
            </a:r>
          </a:p>
          <a:p>
            <a:r>
              <a:rPr lang="ru-RU" sz="2400" dirty="0" smtClean="0">
                <a:solidFill>
                  <a:srgbClr val="003366"/>
                </a:solidFill>
              </a:rPr>
              <a:t>Вызывающие расстройство желудка – Е338-341, Е407, Е450, Е461-466 </a:t>
            </a:r>
          </a:p>
          <a:p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иологи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иолог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Биолог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Биология</Template>
  <TotalTime>79</TotalTime>
  <Words>747</Words>
  <Application>Microsoft Office PowerPoint</Application>
  <PresentationFormat>Экран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Биология</vt:lpstr>
      <vt:lpstr>МУНИЦИПАЛЬНОЕ ОБЩЕОБРАЗОВАТЕЛЬНОЕ УЧРЕЖДЕНИЕ СРЕДНЯЯ ШКОЛА ИМЕНИ В.М. КОМАРОВА С УГЛУБЛЁННЫМ ИЗУЧЕНИЕМ АНГЛИЙСКОГО ЯЗЫКА ЗАТО ЗВЁЗДНЫЙ ГОРОДОК</vt:lpstr>
      <vt:lpstr>Цели и задачи</vt:lpstr>
      <vt:lpstr>Правила здорового образа жизни:</vt:lpstr>
      <vt:lpstr>Что  мы  пьём?</vt:lpstr>
      <vt:lpstr>Что мы пьём…</vt:lpstr>
      <vt:lpstr>Кока-кола с успехом заменяет бытовую химию. </vt:lpstr>
      <vt:lpstr>Что мы едим…</vt:lpstr>
      <vt:lpstr>что мы едим?</vt:lpstr>
      <vt:lpstr>Это надо знать:</vt:lpstr>
      <vt:lpstr>Что нам поможет?</vt:lpstr>
      <vt:lpstr>Наши помощники – витамины!</vt:lpstr>
      <vt:lpstr>Эта целебная трава…</vt:lpstr>
      <vt:lpstr>Витамины под рукой:</vt:lpstr>
      <vt:lpstr>Это полезно:</vt:lpstr>
      <vt:lpstr>Полезные и вкусные</vt:lpstr>
      <vt:lpstr>ПИРАМИДА ЗДОРОВОГО ПИТАНИЯ</vt:lpstr>
      <vt:lpstr>НЕОБХОДИМО ПОМНИТЬ :</vt:lpstr>
      <vt:lpstr>Интернет - ресурсы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 ЗДОРОВОМ  ПИТАНИИ…</dc:title>
  <dc:creator>User</dc:creator>
  <cp:lastModifiedBy>User</cp:lastModifiedBy>
  <cp:revision>8</cp:revision>
  <dcterms:created xsi:type="dcterms:W3CDTF">2011-11-27T15:46:21Z</dcterms:created>
  <dcterms:modified xsi:type="dcterms:W3CDTF">2011-11-27T17:17:50Z</dcterms:modified>
</cp:coreProperties>
</file>